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4" r:id="rId2"/>
    <p:sldId id="256" r:id="rId3"/>
    <p:sldId id="390" r:id="rId4"/>
    <p:sldId id="360" r:id="rId5"/>
    <p:sldId id="389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C74FF-6FCC-474C-B428-23ADD2285591}" v="9" dt="2022-04-07T18:33:30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8C70E-9C8D-4AAC-8FCC-3A75D3EB8F8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9B625-3B2F-4752-9BD8-A630144CA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9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513E1-765D-1943-94D3-9AF8DEAA87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71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513E1-765D-1943-94D3-9AF8DEAA87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8102-A84D-4A58-B5BF-149E8AA88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F0808-1C04-4AF6-B229-232CF695D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64CFC-6B30-466F-9E3A-74FDB3FB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78A34-D902-4381-96B8-ABC5CD3B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52F18-051E-4E6C-BCBB-5A4688A5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1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FDA29-7508-42C1-8EF6-DE1A9991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9E4188-87C9-4BC2-A944-934357BA1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047E-C73E-4AB5-B54A-51B6ADB6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9749D-BA2C-483C-9460-DEB3E779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04F71-F5D8-4435-87F2-7154B995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C9FDE-CF61-405C-8F07-B52F843D5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135BE-C489-40A0-B3AE-F17B71ED6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E1F62-D6E3-4F93-B72A-4DB8A92D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21CFF-AABC-4D72-B2C3-B0F71C10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F8B9-CD85-4F69-9D30-37EC80BE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7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92BA-62A8-4865-960E-CC7110D9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21EE7-BD2E-4FA5-B910-081E4A3BD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B2338-AC6C-492C-B01A-1CF96FE5B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53B78-0D07-4ACA-93F8-EFC51904A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12E0B-DE35-4CED-8742-9A63F268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4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ECC4-2EA8-4138-9BC4-F08FE760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EB6E6-2FD7-4634-AAB3-D384F2875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85C62-BAAE-4FE3-93E8-CD6D9FE6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87214-EB85-4A31-9814-0B9EE64B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2112E-FFAE-42F1-801A-E24940D9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4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7345-48E6-45B0-B9EE-673F8859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43FCF-65D2-4F06-8062-36734F917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EDA71-05B0-415C-A563-B50A22637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6B105-215A-4AD5-9468-32E04704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85CD4-A4F4-454A-A165-6BC879C2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AC02E-E7BB-4CAB-8AB1-E163EF5A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1A5D-1E4B-46A2-B9E0-028735A3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F34E7-7C23-4E13-AA8A-F5209BEB2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E5EBF-3556-4D72-9C9A-5F86CC397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BA234D-0B12-46A6-9502-C2C76DC70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4D6FFA-7170-4EAC-AA2E-60087DCA9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4F16B-C35B-4503-B5F5-B8302957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D637DB-F31E-4A7B-8D00-E1309F773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D6FBE-FEDF-45C1-9F4A-7633C84D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5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5108-E1D0-4A8E-9637-0C8A4AF19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7994B5-5B3A-439B-B3B7-CA7481F2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F3873F-01F1-49E8-831B-79AF1B135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793641-6F49-4020-AC97-B808E9C2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8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6A12C0-014B-421B-A260-999759FF1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CB805-ADF4-4C12-AA71-C61C84991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9DA32-0CEE-434C-A19A-D6F025B0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BBA18-D43B-4204-B471-3530AB93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79B6A-E105-4FF8-9A89-1DA38A5BB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1FF3-7647-45FD-8D71-ED9334489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4DC45-12C2-40FB-9F77-E16270BBE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53E19-663C-403C-A674-9D76B754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892FC-1C0E-4DC1-8685-1C2257D69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8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686C9-E5B4-40A1-83BA-E317E0ECC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1AD9CC-697B-4667-BB14-27A9D144A2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6C013-752A-4016-8E1A-B675D3B3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60C5B-1664-4FE1-BAFA-A2C57ABDE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1A3E9-515F-4834-B2F0-B4C0E1F5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4962A-FEC6-4F41-BF5C-015F82D29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4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3D7C78-0673-48F3-A706-D3C9505C0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42FD0-5966-4087-BC40-8CD4CED91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D69EE-B14C-4615-8588-A6DF09800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46EF5-325B-40C6-A253-64F6DD18089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F79C8-DE50-40A7-BA07-10A702E6A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5BC27-3769-46CC-BD33-30AA6299E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F533C-C999-4FA5-A630-03797059F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0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3DBE27C-469C-4D81-9937-080770A1F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42" b="7944"/>
          <a:stretch/>
        </p:blipFill>
        <p:spPr bwMode="auto">
          <a:xfrm>
            <a:off x="0" y="-8358"/>
            <a:ext cx="12245198" cy="686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CCA9D-5A37-456B-997F-BFB0F2EA1E36}"/>
              </a:ext>
            </a:extLst>
          </p:cNvPr>
          <p:cNvSpPr txBox="1"/>
          <p:nvPr/>
        </p:nvSpPr>
        <p:spPr>
          <a:xfrm>
            <a:off x="1877086" y="2151727"/>
            <a:ext cx="8510069" cy="255454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3175">
                  <a:solidFill>
                    <a:srgbClr val="FFFF00"/>
                  </a:solidFill>
                </a:ln>
                <a:gradFill>
                  <a:gsLst>
                    <a:gs pos="37000">
                      <a:srgbClr val="FFFF00"/>
                    </a:gs>
                    <a:gs pos="0">
                      <a:srgbClr val="FFC000"/>
                    </a:gs>
                    <a:gs pos="65000">
                      <a:srgbClr val="FFFF00"/>
                    </a:gs>
                    <a:gs pos="100000">
                      <a:srgbClr val="FCB614"/>
                    </a:gs>
                  </a:gsLst>
                  <a:lin ang="4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 CITY OF </a:t>
            </a:r>
          </a:p>
          <a:p>
            <a:pPr algn="ctr"/>
            <a:r>
              <a:rPr lang="en-US" sz="8000" dirty="0">
                <a:ln w="3175">
                  <a:solidFill>
                    <a:srgbClr val="FFFF00"/>
                  </a:solidFill>
                </a:ln>
                <a:gradFill>
                  <a:gsLst>
                    <a:gs pos="37000">
                      <a:srgbClr val="FFFF00"/>
                    </a:gs>
                    <a:gs pos="0">
                      <a:srgbClr val="FFC000"/>
                    </a:gs>
                    <a:gs pos="65000">
                      <a:srgbClr val="FFFF00"/>
                    </a:gs>
                    <a:gs pos="100000">
                      <a:srgbClr val="FCB614"/>
                    </a:gs>
                  </a:gsLst>
                  <a:lin ang="4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BEAUTY</a:t>
            </a:r>
          </a:p>
        </p:txBody>
      </p:sp>
      <p:pic>
        <p:nvPicPr>
          <p:cNvPr id="8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3B0C98FE-6F4F-413B-ADAB-D9F0D7B42247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5"/>
          <a:stretch/>
        </p:blipFill>
        <p:spPr>
          <a:xfrm>
            <a:off x="1" y="5352082"/>
            <a:ext cx="12192000" cy="15059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93553D-48F6-4AC5-8436-175720BB5756}"/>
              </a:ext>
            </a:extLst>
          </p:cNvPr>
          <p:cNvSpPr/>
          <p:nvPr/>
        </p:nvSpPr>
        <p:spPr>
          <a:xfrm>
            <a:off x="-1" y="5352082"/>
            <a:ext cx="12218599" cy="1505918"/>
          </a:xfrm>
          <a:prstGeom prst="rect">
            <a:avLst/>
          </a:prstGeom>
          <a:solidFill>
            <a:srgbClr val="2C606B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06EEE-FA07-4EED-AB41-02D35B9BF34E}"/>
              </a:ext>
            </a:extLst>
          </p:cNvPr>
          <p:cNvSpPr txBox="1"/>
          <p:nvPr/>
        </p:nvSpPr>
        <p:spPr>
          <a:xfrm>
            <a:off x="687902" y="5588161"/>
            <a:ext cx="1081619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n w="3175">
                  <a:noFill/>
                </a:ln>
                <a:gradFill>
                  <a:gsLst>
                    <a:gs pos="37000">
                      <a:srgbClr val="FFFF00"/>
                    </a:gs>
                    <a:gs pos="0">
                      <a:srgbClr val="FFC000"/>
                    </a:gs>
                    <a:gs pos="65000">
                      <a:srgbClr val="FFFF00"/>
                    </a:gs>
                    <a:gs pos="100000">
                      <a:srgbClr val="FCB614"/>
                    </a:gs>
                  </a:gsLst>
                  <a:lin ang="4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 a part of a new CITY OF BEAUTY strategy, DETROIT ACE will partner with other departments and community groups to support the creation of MURALS and ARTS ALLEYS in neighborhoods across the city.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6B6BD02-8CB6-42E8-870D-D12871E4D7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978" y="-8357"/>
            <a:ext cx="1361285" cy="156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93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D20479-44A6-4E49-ACBE-6DDC2A66F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23249"/>
          <a:stretch/>
        </p:blipFill>
        <p:spPr bwMode="auto">
          <a:xfrm>
            <a:off x="-9521" y="0"/>
            <a:ext cx="12211044" cy="53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ED7DC875-2335-451B-90A4-B274F19A12AD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5"/>
          <a:stretch/>
        </p:blipFill>
        <p:spPr>
          <a:xfrm>
            <a:off x="1" y="5352082"/>
            <a:ext cx="12192000" cy="150591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5586721-DAE7-4C24-B23F-E8CAB0AE7E42}"/>
              </a:ext>
            </a:extLst>
          </p:cNvPr>
          <p:cNvSpPr/>
          <p:nvPr/>
        </p:nvSpPr>
        <p:spPr>
          <a:xfrm>
            <a:off x="9522" y="5352082"/>
            <a:ext cx="12192001" cy="1505918"/>
          </a:xfrm>
          <a:prstGeom prst="rect">
            <a:avLst/>
          </a:prstGeom>
          <a:solidFill>
            <a:srgbClr val="2C606B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CDD2A1-172E-4137-B964-1330B11B7591}"/>
              </a:ext>
            </a:extLst>
          </p:cNvPr>
          <p:cNvSpPr txBox="1"/>
          <p:nvPr/>
        </p:nvSpPr>
        <p:spPr>
          <a:xfrm>
            <a:off x="679447" y="5597208"/>
            <a:ext cx="10852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3175">
                  <a:noFill/>
                </a:ln>
                <a:gradFill>
                  <a:gsLst>
                    <a:gs pos="37000">
                      <a:srgbClr val="FFFF00"/>
                    </a:gs>
                    <a:gs pos="0">
                      <a:srgbClr val="FFC000"/>
                    </a:gs>
                    <a:gs pos="65000">
                      <a:srgbClr val="FFFF00"/>
                    </a:gs>
                    <a:gs pos="100000">
                      <a:srgbClr val="FCB614"/>
                    </a:gs>
                  </a:gsLst>
                  <a:lin ang="4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MURALS</a:t>
            </a:r>
          </a:p>
        </p:txBody>
      </p:sp>
    </p:spTree>
    <p:extLst>
      <p:ext uri="{BB962C8B-B14F-4D97-AF65-F5344CB8AC3E}">
        <p14:creationId xmlns:p14="http://schemas.microsoft.com/office/powerpoint/2010/main" val="15136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DA0C32B3-2CCC-499E-9B5B-93F5301E5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5"/>
          <a:stretch/>
        </p:blipFill>
        <p:spPr>
          <a:xfrm>
            <a:off x="0" y="-1"/>
            <a:ext cx="12192001" cy="68412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37826E-9123-487E-8ECB-B39A2F71F9CD}"/>
              </a:ext>
            </a:extLst>
          </p:cNvPr>
          <p:cNvSpPr/>
          <p:nvPr/>
        </p:nvSpPr>
        <p:spPr>
          <a:xfrm>
            <a:off x="0" y="-8358"/>
            <a:ext cx="12192000" cy="6858001"/>
          </a:xfrm>
          <a:prstGeom prst="rect">
            <a:avLst/>
          </a:prstGeom>
          <a:solidFill>
            <a:srgbClr val="2C606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85D67-DECC-4715-9C73-2C445B128978}"/>
              </a:ext>
            </a:extLst>
          </p:cNvPr>
          <p:cNvSpPr txBox="1"/>
          <p:nvPr/>
        </p:nvSpPr>
        <p:spPr>
          <a:xfrm>
            <a:off x="5759649" y="954770"/>
            <a:ext cx="5751006" cy="55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Detroit ACE supports the work of muralists and street artists to create public art across the city: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CANVS APP + MURAL MAP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map of every mural in the 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your phone to identify murals and learn about artists and mural 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features like curated collections, self-guided tours and historical overlays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MURAL GUIDE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how ACE can help you find artists and funds to create murals in your neighborhood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rules and regulations around murals and street art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for artists on how to register as a City vendor and pay for permits and supplies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30BA5-F9D9-4C7E-9E43-4B0A5DF8732E}"/>
              </a:ext>
            </a:extLst>
          </p:cNvPr>
          <p:cNvSpPr txBox="1"/>
          <p:nvPr/>
        </p:nvSpPr>
        <p:spPr>
          <a:xfrm>
            <a:off x="4080263" y="339217"/>
            <a:ext cx="8750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n w="3175">
                  <a:noFill/>
                </a:ln>
                <a:gradFill>
                  <a:gsLst>
                    <a:gs pos="37000">
                      <a:srgbClr val="FFFF00"/>
                    </a:gs>
                    <a:gs pos="0">
                      <a:srgbClr val="FFC000"/>
                    </a:gs>
                    <a:gs pos="65000">
                      <a:srgbClr val="FFFF00"/>
                    </a:gs>
                    <a:gs pos="100000">
                      <a:srgbClr val="FCB614"/>
                    </a:gs>
                  </a:gsLst>
                  <a:lin ang="4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MURAL MAP + GUIDE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378BBB-4AF1-4D2F-BCA2-E8CFCD108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8" y="867102"/>
            <a:ext cx="4554889" cy="54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58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orage.googleapis.com/tock-public-assets/imagesprod/user_uploaded_images_v1/c256aa47fa960b6e84196298d4de1d7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99" y="-19455"/>
            <a:ext cx="12178401" cy="6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EABA6EA1-872B-4831-AFB2-33BEDA61D375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5"/>
          <a:stretch/>
        </p:blipFill>
        <p:spPr>
          <a:xfrm>
            <a:off x="1" y="5352082"/>
            <a:ext cx="12192000" cy="15059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FC4E5E-E34F-45B3-9193-65617873A991}"/>
              </a:ext>
            </a:extLst>
          </p:cNvPr>
          <p:cNvSpPr/>
          <p:nvPr/>
        </p:nvSpPr>
        <p:spPr>
          <a:xfrm>
            <a:off x="9522" y="5352082"/>
            <a:ext cx="12192001" cy="1505918"/>
          </a:xfrm>
          <a:prstGeom prst="rect">
            <a:avLst/>
          </a:prstGeom>
          <a:solidFill>
            <a:srgbClr val="2C606B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06C186-1E79-4397-9444-73E7ADFE083F}"/>
              </a:ext>
            </a:extLst>
          </p:cNvPr>
          <p:cNvSpPr txBox="1"/>
          <p:nvPr/>
        </p:nvSpPr>
        <p:spPr>
          <a:xfrm>
            <a:off x="679447" y="5597208"/>
            <a:ext cx="10852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3175">
                  <a:noFill/>
                </a:ln>
                <a:gradFill>
                  <a:gsLst>
                    <a:gs pos="37000">
                      <a:srgbClr val="FFFF00"/>
                    </a:gs>
                    <a:gs pos="0">
                      <a:srgbClr val="FFC000"/>
                    </a:gs>
                    <a:gs pos="65000">
                      <a:srgbClr val="FFFF00"/>
                    </a:gs>
                    <a:gs pos="100000">
                      <a:srgbClr val="FCB614"/>
                    </a:gs>
                  </a:gsLst>
                  <a:lin ang="4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ARTS ALLEYS</a:t>
            </a:r>
          </a:p>
        </p:txBody>
      </p:sp>
    </p:spTree>
    <p:extLst>
      <p:ext uri="{BB962C8B-B14F-4D97-AF65-F5344CB8AC3E}">
        <p14:creationId xmlns:p14="http://schemas.microsoft.com/office/powerpoint/2010/main" val="339543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BF97EB71-B789-4B48-80F3-F77974F3A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9500" y="-1"/>
            <a:ext cx="7302500" cy="68412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37826E-9123-487E-8ECB-B39A2F71F9CD}"/>
              </a:ext>
            </a:extLst>
          </p:cNvPr>
          <p:cNvSpPr/>
          <p:nvPr/>
        </p:nvSpPr>
        <p:spPr>
          <a:xfrm>
            <a:off x="4989816" y="0"/>
            <a:ext cx="7202184" cy="6858001"/>
          </a:xfrm>
          <a:prstGeom prst="rect">
            <a:avLst/>
          </a:prstGeom>
          <a:solidFill>
            <a:srgbClr val="2C606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85D67-DECC-4715-9C73-2C445B128978}"/>
              </a:ext>
            </a:extLst>
          </p:cNvPr>
          <p:cNvSpPr txBox="1"/>
          <p:nvPr/>
        </p:nvSpPr>
        <p:spPr>
          <a:xfrm>
            <a:off x="5606805" y="1199968"/>
            <a:ext cx="5863300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Arts Alley Initiative will use ARPA funds to transform five alleys in neighborhoods across the city. The project will: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SPUR NEIGHBORHOOD REVITALIZATION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making places for new businesses, 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community programs;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MITIGATE LOCALIZED FLOODING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low-cost and easily replicable stormwater strategies;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OPPORTUNITIES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City’s creative workforce by integrating arts and culture into infrastructure improvements;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 NEIGHBORHOOD CREATIVITY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collaborative storytelling and artmaking to uplift local histories and support positive neighborhood change.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150"/>
            <a:ext cx="5198724" cy="686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30BA5-F9D9-4C7E-9E43-4B0A5DF8732E}"/>
              </a:ext>
            </a:extLst>
          </p:cNvPr>
          <p:cNvSpPr txBox="1"/>
          <p:nvPr/>
        </p:nvSpPr>
        <p:spPr>
          <a:xfrm>
            <a:off x="4080262" y="584415"/>
            <a:ext cx="89209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n w="3175">
                  <a:noFill/>
                </a:ln>
                <a:gradFill>
                  <a:gsLst>
                    <a:gs pos="37000">
                      <a:srgbClr val="FFFF00"/>
                    </a:gs>
                    <a:gs pos="0">
                      <a:srgbClr val="FFC000"/>
                    </a:gs>
                    <a:gs pos="65000">
                      <a:srgbClr val="FFFF00"/>
                    </a:gs>
                    <a:gs pos="100000">
                      <a:srgbClr val="FCB614"/>
                    </a:gs>
                  </a:gsLst>
                  <a:lin ang="4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ARTS ALLEY INITIATIVE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43D8F-2ADB-4CC4-9018-CC13C8702917}"/>
              </a:ext>
            </a:extLst>
          </p:cNvPr>
          <p:cNvSpPr txBox="1"/>
          <p:nvPr/>
        </p:nvSpPr>
        <p:spPr>
          <a:xfrm>
            <a:off x="0" y="6533511"/>
            <a:ext cx="5019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Image</a:t>
            </a:r>
          </a:p>
        </p:txBody>
      </p:sp>
    </p:spTree>
    <p:extLst>
      <p:ext uri="{BB962C8B-B14F-4D97-AF65-F5344CB8AC3E}">
        <p14:creationId xmlns:p14="http://schemas.microsoft.com/office/powerpoint/2010/main" val="58744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3D9B78ED-04B4-4032-8842-3262A08FEF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5"/>
          <a:stretch/>
        </p:blipFill>
        <p:spPr>
          <a:xfrm>
            <a:off x="0" y="-1"/>
            <a:ext cx="12192001" cy="68412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6BF66F-1B13-4743-90D0-9F5545EBA860}"/>
              </a:ext>
            </a:extLst>
          </p:cNvPr>
          <p:cNvSpPr/>
          <p:nvPr/>
        </p:nvSpPr>
        <p:spPr>
          <a:xfrm>
            <a:off x="-1" y="0"/>
            <a:ext cx="12192001" cy="6858001"/>
          </a:xfrm>
          <a:prstGeom prst="rect">
            <a:avLst/>
          </a:prstGeom>
          <a:solidFill>
            <a:srgbClr val="2C606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E2381-2844-45F7-A128-25A164DA768B}"/>
              </a:ext>
            </a:extLst>
          </p:cNvPr>
          <p:cNvSpPr txBox="1"/>
          <p:nvPr/>
        </p:nvSpPr>
        <p:spPr>
          <a:xfrm>
            <a:off x="665155" y="1085390"/>
            <a:ext cx="107130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Stay tuned for big announcements coming soon on the first round of locations of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MURALS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ARTS ALLEYS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detroitmi.gov/ace.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Please watch the inaugural </a:t>
            </a: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DETROIT ACE HONORS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 OF THE ARTS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address at 2 p.m. April 12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City of Detroit Facebook page, the City of Detroit YouTube channel, and City Channel 22. A program saluting the honorees will also be broadcast at 7 p.m. April 12</a:t>
            </a: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City Channel 22 in Detroit and Comcast Channel 900 across the state.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up for the next </a:t>
            </a: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ENTREPRENEURSHIP WORKSHOP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artists at detroitmi.gov/ace, which begins at 6 p.m. on Tuesday, April 19</a:t>
            </a: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7ABC1-B071-4E10-BF81-073D6EE1170F}"/>
              </a:ext>
            </a:extLst>
          </p:cNvPr>
          <p:cNvSpPr txBox="1"/>
          <p:nvPr/>
        </p:nvSpPr>
        <p:spPr>
          <a:xfrm>
            <a:off x="1561170" y="386216"/>
            <a:ext cx="89209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n w="3175">
                  <a:noFill/>
                </a:ln>
                <a:gradFill>
                  <a:gsLst>
                    <a:gs pos="37000">
                      <a:srgbClr val="FFFF00"/>
                    </a:gs>
                    <a:gs pos="0">
                      <a:srgbClr val="FFC000"/>
                    </a:gs>
                    <a:gs pos="65000">
                      <a:srgbClr val="FFFF00"/>
                    </a:gs>
                    <a:gs pos="100000">
                      <a:srgbClr val="FCB614"/>
                    </a:gs>
                  </a:gsLst>
                  <a:lin ang="4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HOW TO GET INVOLVED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6AF7CF-E46B-4A0D-9AF0-66AADF48E778}"/>
              </a:ext>
            </a:extLst>
          </p:cNvPr>
          <p:cNvSpPr txBox="1"/>
          <p:nvPr/>
        </p:nvSpPr>
        <p:spPr>
          <a:xfrm>
            <a:off x="1561170" y="4417549"/>
            <a:ext cx="89209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n w="3175">
                  <a:noFill/>
                </a:ln>
                <a:gradFill>
                  <a:gsLst>
                    <a:gs pos="37000">
                      <a:srgbClr val="FFFF00"/>
                    </a:gs>
                    <a:gs pos="0">
                      <a:srgbClr val="FFC000"/>
                    </a:gs>
                    <a:gs pos="65000">
                      <a:srgbClr val="FFFF00"/>
                    </a:gs>
                    <a:gs pos="100000">
                      <a:srgbClr val="FCB614"/>
                    </a:gs>
                  </a:gsLst>
                  <a:lin ang="4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CONTACT 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7B488-3551-4B41-AF42-025923D5841E}"/>
              </a:ext>
            </a:extLst>
          </p:cNvPr>
          <p:cNvSpPr txBox="1"/>
          <p:nvPr/>
        </p:nvSpPr>
        <p:spPr>
          <a:xfrm>
            <a:off x="933450" y="5212171"/>
            <a:ext cx="9548696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Rochelle Riley, Director of Arts and Culture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 Rochelle.Riley@detroitmi.gov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Samuel Coons, Program Manager  |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Samuel.Coons@detroitmi.gov</a:t>
            </a: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66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399</Words>
  <Application>Microsoft Office PowerPoint</Application>
  <PresentationFormat>Widescreen</PresentationFormat>
  <Paragraphs>35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Coons</dc:creator>
  <cp:lastModifiedBy>Erinn Harris</cp:lastModifiedBy>
  <cp:revision>4</cp:revision>
  <dcterms:created xsi:type="dcterms:W3CDTF">2022-04-07T13:32:31Z</dcterms:created>
  <dcterms:modified xsi:type="dcterms:W3CDTF">2022-04-13T18:37:35Z</dcterms:modified>
</cp:coreProperties>
</file>